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4.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95" r:id="rId2"/>
    <p:sldMasterId id="2147483729" r:id="rId3"/>
    <p:sldMasterId id="2147483741" r:id="rId4"/>
    <p:sldMasterId id="2147483753" r:id="rId5"/>
    <p:sldMasterId id="2147483771" r:id="rId6"/>
  </p:sldMasterIdLst>
  <p:notesMasterIdLst>
    <p:notesMasterId r:id="rId21"/>
  </p:notesMasterIdLst>
  <p:sldIdLst>
    <p:sldId id="264" r:id="rId7"/>
    <p:sldId id="256" r:id="rId8"/>
    <p:sldId id="265" r:id="rId9"/>
    <p:sldId id="266" r:id="rId10"/>
    <p:sldId id="257" r:id="rId11"/>
    <p:sldId id="258" r:id="rId12"/>
    <p:sldId id="259" r:id="rId13"/>
    <p:sldId id="260" r:id="rId14"/>
    <p:sldId id="261" r:id="rId15"/>
    <p:sldId id="262" r:id="rId16"/>
    <p:sldId id="263" r:id="rId17"/>
    <p:sldId id="267" r:id="rId18"/>
    <p:sldId id="268" r:id="rId19"/>
    <p:sldId id="26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037CB3-5FA1-48A6-88FA-DC5B1ECC018E}" type="datetimeFigureOut">
              <a:rPr lang="en-US" smtClean="0"/>
              <a:t>7/23/2024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3232AA-34D8-4F26-B4C3-F12DDBEAE8F4}" type="slidenum">
              <a:rPr lang="en-US" smtClean="0"/>
              <a:t>‹#›</a:t>
            </a:fld>
            <a:endParaRPr lang="en-US"/>
          </a:p>
        </p:txBody>
      </p:sp>
    </p:spTree>
    <p:extLst>
      <p:ext uri="{BB962C8B-B14F-4D97-AF65-F5344CB8AC3E}">
        <p14:creationId xmlns:p14="http://schemas.microsoft.com/office/powerpoint/2010/main" val="16469185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63232AA-34D8-4F26-B4C3-F12DDBEAE8F4}" type="slidenum">
              <a:rPr lang="en-US" smtClean="0"/>
              <a:t>10</a:t>
            </a:fld>
            <a:endParaRPr lang="en-US"/>
          </a:p>
        </p:txBody>
      </p:sp>
    </p:spTree>
    <p:extLst>
      <p:ext uri="{BB962C8B-B14F-4D97-AF65-F5344CB8AC3E}">
        <p14:creationId xmlns:p14="http://schemas.microsoft.com/office/powerpoint/2010/main" val="227868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4075349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866182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3CD8A99-67A9-411D-8087-CE0243BF615E}"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1530791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2995751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638653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3603595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790667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8600842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6074457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1638017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41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448945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4406919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239FCB-31E0-4541-A37C-1D3815E0FAA8}" type="datetimeFigureOut">
              <a:rPr lang="en-US" smtClean="0"/>
              <a:t>7/23/2024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4912822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6239FCB-31E0-4541-A37C-1D3815E0FAA8}" type="datetimeFigureOut">
              <a:rPr lang="en-US" smtClean="0"/>
              <a:t>7/23/2024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9436375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239FCB-31E0-4541-A37C-1D3815E0FAA8}" type="datetimeFigureOut">
              <a:rPr lang="en-US" smtClean="0"/>
              <a:t>7/23/2024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3098410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1249946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3606402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6994495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3CD8A99-67A9-411D-8087-CE0243BF615E}"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9192154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88376974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165398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47652304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61254325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22414985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4773358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60432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69395840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169018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61652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239FCB-31E0-4541-A37C-1D3815E0FAA8}" type="datetimeFigureOut">
              <a:rPr lang="en-US" smtClean="0"/>
              <a:t>7/23/2024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74816922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6239FCB-31E0-4541-A37C-1D3815E0FAA8}" type="datetimeFigureOut">
              <a:rPr lang="en-US" smtClean="0"/>
              <a:t>7/23/2024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404164384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6239FCB-31E0-4541-A37C-1D3815E0FAA8}" type="datetimeFigureOut">
              <a:rPr lang="en-US" smtClean="0"/>
              <a:t>7/23/2024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199228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99015490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3CD8A99-67A9-411D-8087-CE0243BF615E}" type="slidenum">
              <a:rPr lang="en-US" smtClean="0"/>
              <a:t>‹#›</a:t>
            </a:fld>
            <a:endParaRPr lang="en-US"/>
          </a:p>
        </p:txBody>
      </p:sp>
    </p:spTree>
    <p:extLst>
      <p:ext uri="{BB962C8B-B14F-4D97-AF65-F5344CB8AC3E}">
        <p14:creationId xmlns:p14="http://schemas.microsoft.com/office/powerpoint/2010/main" val="105349310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17967947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17362381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40261041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32474421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66513196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1599076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6672714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6239FCB-31E0-4541-A37C-1D3815E0FAA8}" type="datetimeFigureOut">
              <a:rPr lang="en-US" smtClean="0"/>
              <a:t>7/23/2024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55012722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6239FCB-31E0-4541-A37C-1D3815E0FAA8}" type="datetimeFigureOut">
              <a:rPr lang="en-US" smtClean="0"/>
              <a:t>7/23/2024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844082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239FCB-31E0-4541-A37C-1D3815E0FAA8}" type="datetimeFigureOut">
              <a:rPr lang="en-US" smtClean="0"/>
              <a:t>7/23/2024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76352609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239FCB-31E0-4541-A37C-1D3815E0FAA8}" type="datetimeFigureOut">
              <a:rPr lang="en-US" smtClean="0"/>
              <a:t>7/23/2024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61813219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75703830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09199083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78639805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51607102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52759297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72073487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39524382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22208823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239FCB-31E0-4541-A37C-1D3815E0FAA8}" type="datetimeFigureOut">
              <a:rPr lang="en-US" smtClean="0"/>
              <a:t>7/23/2024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9005856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6239FCB-31E0-4541-A37C-1D3815E0FAA8}" type="datetimeFigureOut">
              <a:rPr lang="en-US" smtClean="0"/>
              <a:t>7/23/2024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19736912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414968607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89902349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17582946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17347202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56169548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20593194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89719670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83356081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67953374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807194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239FCB-31E0-4541-A37C-1D3815E0FAA8}" type="datetimeFigureOut">
              <a:rPr lang="en-US" smtClean="0"/>
              <a:t>7/23/2024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39668534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5304811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0883644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537887180"/>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64919559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67763094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5700099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239FCB-31E0-4541-A37C-1D3815E0FAA8}" type="datetimeFigureOut">
              <a:rPr lang="en-US" smtClean="0"/>
              <a:t>7/23/2024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08174007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6239FCB-31E0-4541-A37C-1D3815E0FAA8}" type="datetimeFigureOut">
              <a:rPr lang="en-US" smtClean="0"/>
              <a:t>7/23/2024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06368581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239FCB-31E0-4541-A37C-1D3815E0FAA8}" type="datetimeFigureOut">
              <a:rPr lang="en-US" smtClean="0"/>
              <a:t>7/23/2024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09543350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34332603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95874870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38527072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654844746"/>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3CD8A99-67A9-411D-8087-CE0243BF615E}"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30233205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55137444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9120935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24202085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109078902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239FCB-31E0-4541-A37C-1D3815E0FAA8}"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492368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39FCB-31E0-4541-A37C-1D3815E0FAA8}"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3CD8A99-67A9-411D-8087-CE0243BF615E}" type="slidenum">
              <a:rPr lang="en-US" smtClean="0"/>
              <a:t>‹#›</a:t>
            </a:fld>
            <a:endParaRPr lang="en-US"/>
          </a:p>
        </p:txBody>
      </p:sp>
    </p:spTree>
    <p:extLst>
      <p:ext uri="{BB962C8B-B14F-4D97-AF65-F5344CB8AC3E}">
        <p14:creationId xmlns:p14="http://schemas.microsoft.com/office/powerpoint/2010/main" val="2943365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theme" Target="../theme/theme3.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theme" Target="../theme/theme4.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2.xml"/><Relationship Id="rId13" Type="http://schemas.openxmlformats.org/officeDocument/2006/relationships/slideLayout" Target="../slideLayouts/slideLayout67.xml"/><Relationship Id="rId18" Type="http://schemas.openxmlformats.org/officeDocument/2006/relationships/theme" Target="../theme/theme5.xml"/><Relationship Id="rId3" Type="http://schemas.openxmlformats.org/officeDocument/2006/relationships/slideLayout" Target="../slideLayouts/slideLayout57.xml"/><Relationship Id="rId21" Type="http://schemas.openxmlformats.org/officeDocument/2006/relationships/image" Target="../media/image5.png"/><Relationship Id="rId7" Type="http://schemas.openxmlformats.org/officeDocument/2006/relationships/slideLayout" Target="../slideLayouts/slideLayout61.xml"/><Relationship Id="rId12" Type="http://schemas.openxmlformats.org/officeDocument/2006/relationships/slideLayout" Target="../slideLayouts/slideLayout66.xml"/><Relationship Id="rId17" Type="http://schemas.openxmlformats.org/officeDocument/2006/relationships/slideLayout" Target="../slideLayouts/slideLayout71.xml"/><Relationship Id="rId2" Type="http://schemas.openxmlformats.org/officeDocument/2006/relationships/slideLayout" Target="../slideLayouts/slideLayout56.xml"/><Relationship Id="rId16" Type="http://schemas.openxmlformats.org/officeDocument/2006/relationships/slideLayout" Target="../slideLayouts/slideLayout70.xml"/><Relationship Id="rId20" Type="http://schemas.openxmlformats.org/officeDocument/2006/relationships/image" Target="../media/image4.png"/><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5" Type="http://schemas.openxmlformats.org/officeDocument/2006/relationships/slideLayout" Target="../slideLayouts/slideLayout69.xml"/><Relationship Id="rId10" Type="http://schemas.openxmlformats.org/officeDocument/2006/relationships/slideLayout" Target="../slideLayouts/slideLayout64.xml"/><Relationship Id="rId19" Type="http://schemas.openxmlformats.org/officeDocument/2006/relationships/image" Target="../media/image3.png"/><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slideLayout" Target="../slideLayouts/slideLayout68.xml"/><Relationship Id="rId22" Type="http://schemas.openxmlformats.org/officeDocument/2006/relationships/image" Target="../media/image6.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slideLayout" Target="../slideLayouts/slideLayout84.xml"/><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17" Type="http://schemas.openxmlformats.org/officeDocument/2006/relationships/theme" Target="../theme/theme6.xml"/><Relationship Id="rId2" Type="http://schemas.openxmlformats.org/officeDocument/2006/relationships/slideLayout" Target="../slideLayouts/slideLayout73.xml"/><Relationship Id="rId16" Type="http://schemas.openxmlformats.org/officeDocument/2006/relationships/slideLayout" Target="../slideLayouts/slideLayout87.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5" Type="http://schemas.openxmlformats.org/officeDocument/2006/relationships/slideLayout" Target="../slideLayouts/slideLayout8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 Id="rId14" Type="http://schemas.openxmlformats.org/officeDocument/2006/relationships/slideLayout" Target="../slideLayouts/slideLayout8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76239FCB-31E0-4541-A37C-1D3815E0FAA8}" type="datetimeFigureOut">
              <a:rPr lang="en-US" smtClean="0"/>
              <a:t>7/23/2024</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93CD8A99-67A9-411D-8087-CE0243BF615E}" type="slidenum">
              <a:rPr lang="en-US" smtClean="0"/>
              <a:t>‹#›</a:t>
            </a:fld>
            <a:endParaRPr lang="en-US"/>
          </a:p>
        </p:txBody>
      </p:sp>
    </p:spTree>
    <p:extLst>
      <p:ext uri="{BB962C8B-B14F-4D97-AF65-F5344CB8AC3E}">
        <p14:creationId xmlns:p14="http://schemas.microsoft.com/office/powerpoint/2010/main" val="230419689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76239FCB-31E0-4541-A37C-1D3815E0FAA8}" type="datetimeFigureOut">
              <a:rPr lang="en-US" smtClean="0"/>
              <a:t>7/23/2024</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93CD8A99-67A9-411D-8087-CE0243BF615E}" type="slidenum">
              <a:rPr lang="en-US" smtClean="0"/>
              <a:t>‹#›</a:t>
            </a:fld>
            <a:endParaRPr lang="en-US"/>
          </a:p>
        </p:txBody>
      </p:sp>
    </p:spTree>
    <p:extLst>
      <p:ext uri="{BB962C8B-B14F-4D97-AF65-F5344CB8AC3E}">
        <p14:creationId xmlns:p14="http://schemas.microsoft.com/office/powerpoint/2010/main" val="2734208278"/>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6239FCB-31E0-4541-A37C-1D3815E0FAA8}" type="datetimeFigureOut">
              <a:rPr lang="en-US" smtClean="0"/>
              <a:t>7/23/2024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3CD8A99-67A9-411D-8087-CE0243BF615E}"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8656470"/>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239FCB-31E0-4541-A37C-1D3815E0FAA8}" type="datetimeFigureOut">
              <a:rPr lang="en-US" smtClean="0"/>
              <a:t>7/23/2024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CD8A99-67A9-411D-8087-CE0243BF615E}" type="slidenum">
              <a:rPr lang="en-US" smtClean="0"/>
              <a:t>‹#›</a:t>
            </a:fld>
            <a:endParaRPr lang="en-US"/>
          </a:p>
        </p:txBody>
      </p:sp>
    </p:spTree>
    <p:extLst>
      <p:ext uri="{BB962C8B-B14F-4D97-AF65-F5344CB8AC3E}">
        <p14:creationId xmlns:p14="http://schemas.microsoft.com/office/powerpoint/2010/main" val="3126176222"/>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6239FCB-31E0-4541-A37C-1D3815E0FAA8}" type="datetimeFigureOut">
              <a:rPr lang="en-US" smtClean="0"/>
              <a:t>7/23/2024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3CD8A99-67A9-411D-8087-CE0243BF615E}" type="slidenum">
              <a:rPr lang="en-US" smtClean="0"/>
              <a:t>‹#›</a:t>
            </a:fld>
            <a:endParaRPr lang="en-US"/>
          </a:p>
        </p:txBody>
      </p:sp>
    </p:spTree>
    <p:extLst>
      <p:ext uri="{BB962C8B-B14F-4D97-AF65-F5344CB8AC3E}">
        <p14:creationId xmlns:p14="http://schemas.microsoft.com/office/powerpoint/2010/main" val="1664215457"/>
      </p:ext>
    </p:extLst>
  </p:cSld>
  <p:clrMap bg1="dk1" tx1="lt1" bg2="dk2" tx2="lt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 id="2147483770"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76239FCB-31E0-4541-A37C-1D3815E0FAA8}" type="datetimeFigureOut">
              <a:rPr lang="en-US" smtClean="0"/>
              <a:t>7/23/2024</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93CD8A99-67A9-411D-8087-CE0243BF615E}" type="slidenum">
              <a:rPr lang="en-US" smtClean="0"/>
              <a:t>‹#›</a:t>
            </a:fld>
            <a:endParaRPr lang="en-US"/>
          </a:p>
        </p:txBody>
      </p:sp>
    </p:spTree>
    <p:extLst>
      <p:ext uri="{BB962C8B-B14F-4D97-AF65-F5344CB8AC3E}">
        <p14:creationId xmlns:p14="http://schemas.microsoft.com/office/powerpoint/2010/main" val="638958058"/>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 id="2147483783" r:id="rId12"/>
    <p:sldLayoutId id="2147483784" r:id="rId13"/>
    <p:sldLayoutId id="2147483785" r:id="rId14"/>
    <p:sldLayoutId id="2147483786" r:id="rId15"/>
    <p:sldLayoutId id="2147483787"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49.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9.xml"/></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0.xml"/><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38200" y="365126"/>
            <a:ext cx="10515600" cy="948520"/>
          </a:xfrm>
        </p:spPr>
        <p:style>
          <a:lnRef idx="0">
            <a:schemeClr val="accent2"/>
          </a:lnRef>
          <a:fillRef idx="3">
            <a:schemeClr val="accent2"/>
          </a:fillRef>
          <a:effectRef idx="3">
            <a:schemeClr val="accent2"/>
          </a:effectRef>
          <a:fontRef idx="minor">
            <a:schemeClr val="lt1"/>
          </a:fontRef>
        </p:style>
        <p:txBody>
          <a:bodyPr>
            <a:noAutofit/>
          </a:bodyPr>
          <a:lstStyle/>
          <a:p>
            <a:pPr algn="ctr"/>
            <a:r>
              <a:rPr lang="en-US" sz="6000" b="1" dirty="0" smtClean="0"/>
              <a:t>Introduction</a:t>
            </a:r>
            <a:endParaRPr lang="en-US" sz="6000" b="1" dirty="0"/>
          </a:p>
        </p:txBody>
      </p:sp>
      <p:sp>
        <p:nvSpPr>
          <p:cNvPr id="11" name="TextBox 10"/>
          <p:cNvSpPr txBox="1"/>
          <p:nvPr/>
        </p:nvSpPr>
        <p:spPr>
          <a:xfrm>
            <a:off x="294067" y="1571222"/>
            <a:ext cx="11603865" cy="584775"/>
          </a:xfrm>
          <a:prstGeom prst="rect">
            <a:avLst/>
          </a:prstGeom>
          <a:noFill/>
        </p:spPr>
        <p:txBody>
          <a:bodyPr wrap="square" rtlCol="0">
            <a:spAutoFit/>
          </a:bodyPr>
          <a:lstStyle/>
          <a:p>
            <a:pPr algn="ctr"/>
            <a:r>
              <a:rPr lang="en-US" sz="3200" b="1" dirty="0" smtClean="0"/>
              <a:t>Welcome to Hungry Travel Nepal Website</a:t>
            </a:r>
            <a:endParaRPr lang="en-US" sz="3200" b="1" dirty="0"/>
          </a:p>
        </p:txBody>
      </p:sp>
      <p:sp>
        <p:nvSpPr>
          <p:cNvPr id="12" name="Content Placeholder 6"/>
          <p:cNvSpPr>
            <a:spLocks noGrp="1"/>
          </p:cNvSpPr>
          <p:nvPr>
            <p:ph idx="1"/>
          </p:nvPr>
        </p:nvSpPr>
        <p:spPr>
          <a:xfrm>
            <a:off x="3936643" y="2302889"/>
            <a:ext cx="8255357" cy="3984966"/>
          </a:xfr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a:lstStyle/>
          <a:p>
            <a:r>
              <a:rPr lang="en-US" sz="2400" b="1" dirty="0" smtClean="0"/>
              <a:t>The website </a:t>
            </a:r>
            <a:r>
              <a:rPr lang="en-US" sz="2400" b="1" dirty="0"/>
              <a:t>includes designing the layout, styling and interactive elements to provide an engaging and user-friendly </a:t>
            </a:r>
            <a:r>
              <a:rPr lang="en-US" sz="2400" b="1" dirty="0" smtClean="0"/>
              <a:t>experience.</a:t>
            </a:r>
          </a:p>
          <a:p>
            <a:r>
              <a:rPr lang="en-US" sz="2400" b="1" dirty="0" smtClean="0"/>
              <a:t>Hungry </a:t>
            </a:r>
            <a:r>
              <a:rPr lang="en-US" sz="2400" b="1" dirty="0"/>
              <a:t>Travels Nepal.com is a website that serves the people a platform to experience the adventure in Nepal. </a:t>
            </a:r>
            <a:endParaRPr lang="en-US" sz="2400" b="1" dirty="0" smtClean="0"/>
          </a:p>
          <a:p>
            <a:r>
              <a:rPr lang="en-US" sz="2400" b="1" dirty="0" smtClean="0"/>
              <a:t>The </a:t>
            </a:r>
            <a:r>
              <a:rPr lang="en-US" sz="2400" b="1" dirty="0"/>
              <a:t>website is thoughtfully designed to increase tourism in Nepal and establish the great adventure and tourism sector's development in Nepal </a:t>
            </a:r>
            <a:r>
              <a:rPr lang="en-US" sz="2400" b="1" dirty="0" smtClean="0"/>
              <a:t>.</a:t>
            </a:r>
          </a:p>
          <a:p>
            <a:r>
              <a:rPr lang="en-US" sz="2400" b="1" dirty="0" smtClean="0"/>
              <a:t>It </a:t>
            </a:r>
            <a:r>
              <a:rPr lang="en-US" sz="2400" b="1" dirty="0"/>
              <a:t>aims to help the government to generate the </a:t>
            </a:r>
            <a:r>
              <a:rPr lang="en-US" sz="2400" b="1" dirty="0" smtClean="0"/>
              <a:t>revenue from tourists.</a:t>
            </a:r>
          </a:p>
          <a:p>
            <a:endParaRPr lang="en-US" sz="2400" b="1" dirty="0" smtClean="0"/>
          </a:p>
          <a:p>
            <a:endParaRPr lang="en-US" sz="2400" b="1" dirty="0"/>
          </a:p>
          <a:p>
            <a:pPr marL="0" indent="0">
              <a:buNone/>
            </a:pPr>
            <a:endParaRPr lang="en-US" b="1" spc="300" dirty="0">
              <a:solidFill>
                <a:schemeClr val="tx1"/>
              </a:solidFill>
            </a:endParaRPr>
          </a:p>
        </p:txBody>
      </p:sp>
      <p:sp>
        <p:nvSpPr>
          <p:cNvPr id="13" name="Text Placeholder 7"/>
          <p:cNvSpPr txBox="1">
            <a:spLocks/>
          </p:cNvSpPr>
          <p:nvPr/>
        </p:nvSpPr>
        <p:spPr>
          <a:xfrm>
            <a:off x="472227" y="2418797"/>
            <a:ext cx="3464416" cy="3286544"/>
          </a:xfrm>
          <a:prstGeom prst="rect">
            <a:avLst/>
          </a:prstGeom>
          <a:ln w="6350" cap="flat" cmpd="sng" algn="ctr">
            <a:noFill/>
            <a:prstDash val="solid"/>
            <a:miter lim="800000"/>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1">
            <a:schemeClr val="accent1"/>
          </a:lnRef>
          <a:fillRef idx="3">
            <a:schemeClr val="accent1"/>
          </a:fillRef>
          <a:effectRef idx="2">
            <a:schemeClr val="accent1"/>
          </a:effectRef>
          <a:fontRef idx="minor">
            <a:schemeClr val="lt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l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l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l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pPr marL="285750" indent="-285750">
              <a:buFont typeface="Wingdings" panose="05000000000000000000" pitchFamily="2" charset="2"/>
              <a:buChar char="q"/>
            </a:pPr>
            <a:r>
              <a:rPr lang="en-US" sz="3200" b="1" dirty="0" smtClean="0"/>
              <a:t>Aayush Aryal</a:t>
            </a:r>
          </a:p>
          <a:p>
            <a:pPr marL="285750" indent="-285750">
              <a:buFont typeface="Wingdings" panose="05000000000000000000" pitchFamily="2" charset="2"/>
              <a:buChar char="q"/>
            </a:pPr>
            <a:r>
              <a:rPr lang="en-US" sz="3200" b="1" dirty="0" err="1" smtClean="0"/>
              <a:t>Aalok</a:t>
            </a:r>
            <a:r>
              <a:rPr lang="en-US" sz="3200" b="1" dirty="0" smtClean="0"/>
              <a:t> </a:t>
            </a:r>
            <a:r>
              <a:rPr lang="en-US" sz="3200" b="1" dirty="0" smtClean="0"/>
              <a:t>Das</a:t>
            </a:r>
          </a:p>
          <a:p>
            <a:pPr marL="285750" indent="-285750">
              <a:buFont typeface="Wingdings" panose="05000000000000000000" pitchFamily="2" charset="2"/>
              <a:buChar char="q"/>
            </a:pPr>
            <a:r>
              <a:rPr lang="en-US" sz="3200" b="1" dirty="0" smtClean="0"/>
              <a:t>Ankit Basyal</a:t>
            </a:r>
          </a:p>
          <a:p>
            <a:pPr marL="285750" indent="-285750">
              <a:buFont typeface="Wingdings" panose="05000000000000000000" pitchFamily="2" charset="2"/>
              <a:buChar char="q"/>
            </a:pPr>
            <a:r>
              <a:rPr lang="en-US" sz="3200" b="1" dirty="0" smtClean="0"/>
              <a:t>Bibek Raj Joshi</a:t>
            </a:r>
            <a:endParaRPr lang="en-US" sz="3200" b="1" dirty="0"/>
          </a:p>
        </p:txBody>
      </p:sp>
    </p:spTree>
    <p:extLst>
      <p:ext uri="{BB962C8B-B14F-4D97-AF65-F5344CB8AC3E}">
        <p14:creationId xmlns:p14="http://schemas.microsoft.com/office/powerpoint/2010/main" val="24605698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8495" y="137945"/>
            <a:ext cx="8301507" cy="742458"/>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3">
            <a:schemeClr val="lt1"/>
          </a:lnRef>
          <a:fillRef idx="1">
            <a:schemeClr val="accent2"/>
          </a:fillRef>
          <a:effectRef idx="1">
            <a:schemeClr val="accent2"/>
          </a:effectRef>
          <a:fontRef idx="minor">
            <a:schemeClr val="lt1"/>
          </a:fontRef>
        </p:style>
        <p:txBody>
          <a:bodyPr>
            <a:noAutofit/>
          </a:bodyPr>
          <a:lstStyle/>
          <a:p>
            <a:pPr algn="ctr"/>
            <a:r>
              <a:rPr lang="en-US" sz="6000" dirty="0" smtClean="0"/>
              <a:t>Login and Signup Page</a:t>
            </a:r>
            <a:endParaRPr lang="en-US" sz="6000" dirty="0"/>
          </a:p>
        </p:txBody>
      </p:sp>
      <p:pic>
        <p:nvPicPr>
          <p:cNvPr id="4" name="Picture 3"/>
          <p:cNvPicPr>
            <a:picLocks noChangeAspect="1"/>
          </p:cNvPicPr>
          <p:nvPr/>
        </p:nvPicPr>
        <p:blipFill>
          <a:blip r:embed="rId3"/>
          <a:stretch>
            <a:fillRect/>
          </a:stretch>
        </p:blipFill>
        <p:spPr>
          <a:xfrm>
            <a:off x="0" y="1066800"/>
            <a:ext cx="5100034" cy="5791200"/>
          </a:xfrm>
          <a:prstGeom prst="rect">
            <a:avLst/>
          </a:prstGeom>
        </p:spPr>
      </p:pic>
      <p:pic>
        <p:nvPicPr>
          <p:cNvPr id="5" name="Picture 4"/>
          <p:cNvPicPr>
            <a:picLocks noChangeAspect="1"/>
          </p:cNvPicPr>
          <p:nvPr/>
        </p:nvPicPr>
        <p:blipFill>
          <a:blip r:embed="rId4"/>
          <a:stretch>
            <a:fillRect/>
          </a:stretch>
        </p:blipFill>
        <p:spPr>
          <a:xfrm>
            <a:off x="4906851" y="1149193"/>
            <a:ext cx="6601496" cy="3668198"/>
          </a:xfrm>
          <a:prstGeom prst="rect">
            <a:avLst/>
          </a:prstGeom>
        </p:spPr>
      </p:pic>
      <p:sp>
        <p:nvSpPr>
          <p:cNvPr id="6" name="TextBox 5"/>
          <p:cNvSpPr txBox="1"/>
          <p:nvPr/>
        </p:nvSpPr>
        <p:spPr>
          <a:xfrm>
            <a:off x="4906851" y="5190185"/>
            <a:ext cx="7285149" cy="1323439"/>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pPr marL="285750" indent="-285750">
              <a:buFont typeface="Arial" panose="020B0604020202020204" pitchFamily="34" charset="0"/>
              <a:buChar char="•"/>
            </a:pPr>
            <a:r>
              <a:rPr lang="en-US" sz="2000" b="1" dirty="0" smtClean="0"/>
              <a:t>This is our login and signup page.</a:t>
            </a:r>
          </a:p>
          <a:p>
            <a:pPr marL="285750" indent="-285750">
              <a:buFont typeface="Arial" panose="020B0604020202020204" pitchFamily="34" charset="0"/>
              <a:buChar char="•"/>
            </a:pPr>
            <a:r>
              <a:rPr lang="en-US" sz="2000" b="1" dirty="0" smtClean="0"/>
              <a:t>In this page user can register themselves and will be able get notifications about our new services and offers.</a:t>
            </a:r>
          </a:p>
          <a:p>
            <a:pPr marL="285750" indent="-285750">
              <a:buFont typeface="Arial" panose="020B0604020202020204" pitchFamily="34" charset="0"/>
              <a:buChar char="•"/>
            </a:pPr>
            <a:endParaRPr lang="en-US" sz="2000" b="1" dirty="0" smtClean="0"/>
          </a:p>
        </p:txBody>
      </p:sp>
    </p:spTree>
    <p:extLst>
      <p:ext uri="{BB962C8B-B14F-4D97-AF65-F5344CB8AC3E}">
        <p14:creationId xmlns:p14="http://schemas.microsoft.com/office/powerpoint/2010/main" val="39605255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90152" y="1313644"/>
            <a:ext cx="8641724" cy="4623515"/>
          </a:xfrm>
          <a:prstGeom prst="rect">
            <a:avLst/>
          </a:prstGeom>
        </p:spPr>
      </p:pic>
      <p:sp>
        <p:nvSpPr>
          <p:cNvPr id="4" name="TextBox 3"/>
          <p:cNvSpPr txBox="1"/>
          <p:nvPr/>
        </p:nvSpPr>
        <p:spPr>
          <a:xfrm>
            <a:off x="244698" y="117677"/>
            <a:ext cx="11217499" cy="1015663"/>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US" sz="6000" dirty="0" smtClean="0"/>
              <a:t>Contact Us Page</a:t>
            </a:r>
            <a:endParaRPr lang="en-US" sz="6000" dirty="0"/>
          </a:p>
        </p:txBody>
      </p:sp>
      <p:sp>
        <p:nvSpPr>
          <p:cNvPr id="5" name="TextBox 4"/>
          <p:cNvSpPr txBox="1"/>
          <p:nvPr/>
        </p:nvSpPr>
        <p:spPr>
          <a:xfrm>
            <a:off x="8731876" y="1648496"/>
            <a:ext cx="3460124" cy="2308324"/>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marL="285750" indent="-285750">
              <a:buFont typeface="Wingdings" panose="05000000000000000000" pitchFamily="2" charset="2"/>
              <a:buChar char="q"/>
            </a:pPr>
            <a:r>
              <a:rPr lang="en-US" b="1" dirty="0" smtClean="0"/>
              <a:t>The contact us page is created for user's queries.</a:t>
            </a:r>
          </a:p>
          <a:p>
            <a:pPr marL="285750" indent="-285750">
              <a:buFont typeface="Wingdings" panose="05000000000000000000" pitchFamily="2" charset="2"/>
              <a:buChar char="q"/>
            </a:pPr>
            <a:r>
              <a:rPr lang="en-US" b="1" dirty="0" smtClean="0"/>
              <a:t>If the user's have any doubt and misunderstanding about anything they are free to ask us anything.</a:t>
            </a:r>
          </a:p>
          <a:p>
            <a:pPr marL="285750" indent="-285750">
              <a:buFont typeface="Wingdings" panose="05000000000000000000" pitchFamily="2" charset="2"/>
              <a:buChar char="q"/>
            </a:pPr>
            <a:r>
              <a:rPr lang="en-US" b="1" dirty="0" smtClean="0"/>
              <a:t>They have just fill the form and tell us about their queries.</a:t>
            </a:r>
            <a:endParaRPr lang="en-US" b="1" dirty="0"/>
          </a:p>
        </p:txBody>
      </p:sp>
    </p:spTree>
    <p:extLst>
      <p:ext uri="{BB962C8B-B14F-4D97-AF65-F5344CB8AC3E}">
        <p14:creationId xmlns:p14="http://schemas.microsoft.com/office/powerpoint/2010/main" val="27479008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81095"/>
          </a:xfrm>
        </p:spPr>
        <p:txBody>
          <a:bodyPr>
            <a:normAutofit fontScale="90000"/>
          </a:bodyPr>
          <a:lstStyle/>
          <a:p>
            <a:pPr algn="ctr"/>
            <a:r>
              <a:rPr lang="en-US" sz="6000" b="1" dirty="0" smtClean="0"/>
              <a:t>Footer</a:t>
            </a:r>
            <a:endParaRPr lang="en-US" sz="6000" b="1" dirty="0"/>
          </a:p>
        </p:txBody>
      </p:sp>
      <p:pic>
        <p:nvPicPr>
          <p:cNvPr id="3" name="Picture 2"/>
          <p:cNvPicPr>
            <a:picLocks noChangeAspect="1"/>
          </p:cNvPicPr>
          <p:nvPr/>
        </p:nvPicPr>
        <p:blipFill>
          <a:blip r:embed="rId2"/>
          <a:stretch>
            <a:fillRect/>
          </a:stretch>
        </p:blipFill>
        <p:spPr>
          <a:xfrm>
            <a:off x="0" y="1396620"/>
            <a:ext cx="12192000" cy="1952625"/>
          </a:xfrm>
          <a:prstGeom prst="rect">
            <a:avLst/>
          </a:prstGeom>
        </p:spPr>
      </p:pic>
      <p:sp>
        <p:nvSpPr>
          <p:cNvPr id="4" name="TextBox 3"/>
          <p:cNvSpPr txBox="1"/>
          <p:nvPr/>
        </p:nvSpPr>
        <p:spPr>
          <a:xfrm>
            <a:off x="218941" y="4031087"/>
            <a:ext cx="11134859" cy="1200329"/>
          </a:xfrm>
          <a:prstGeom prst="rect">
            <a:avLst/>
          </a:prstGeom>
          <a:solidFill>
            <a:srgbClr val="FFFF00"/>
          </a:solidFill>
        </p:spPr>
        <p:txBody>
          <a:bodyPr wrap="square" rtlCol="0">
            <a:spAutoFit/>
          </a:bodyPr>
          <a:lstStyle/>
          <a:p>
            <a:pPr marL="285750" indent="-285750">
              <a:buFont typeface="Arial" panose="020B0604020202020204" pitchFamily="34" charset="0"/>
              <a:buChar char="•"/>
            </a:pPr>
            <a:r>
              <a:rPr lang="en-US" sz="2400" dirty="0" smtClean="0"/>
              <a:t>In the footer section we have provided 2 quick  links for our users </a:t>
            </a:r>
          </a:p>
          <a:p>
            <a:pPr marL="285750" indent="-285750">
              <a:buFont typeface="Arial" panose="020B0604020202020204" pitchFamily="34" charset="0"/>
              <a:buChar char="•"/>
            </a:pPr>
            <a:r>
              <a:rPr lang="en-US" sz="2400" dirty="0" smtClean="0"/>
              <a:t>Also the users can connect with us in social media so we provided social links for them.</a:t>
            </a:r>
            <a:endParaRPr lang="en-US" sz="2400" dirty="0"/>
          </a:p>
        </p:txBody>
      </p:sp>
    </p:spTree>
    <p:extLst>
      <p:ext uri="{BB962C8B-B14F-4D97-AF65-F5344CB8AC3E}">
        <p14:creationId xmlns:p14="http://schemas.microsoft.com/office/powerpoint/2010/main" val="774936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own Ribbon 2"/>
          <p:cNvSpPr/>
          <p:nvPr/>
        </p:nvSpPr>
        <p:spPr>
          <a:xfrm>
            <a:off x="-103030" y="901522"/>
            <a:ext cx="12295030" cy="3799268"/>
          </a:xfrm>
          <a:prstGeom prst="ribb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smtClean="0">
                <a:ln w="0"/>
                <a:solidFill>
                  <a:schemeClr val="accent2"/>
                </a:solidFill>
                <a:effectLst>
                  <a:outerShdw blurRad="38100" dist="19050" dir="2700000" algn="tl" rotWithShape="0">
                    <a:schemeClr val="dk1">
                      <a:alpha val="40000"/>
                    </a:schemeClr>
                  </a:outerShdw>
                </a:effectLst>
              </a:rPr>
              <a:t>Any Queries?</a:t>
            </a:r>
            <a:endParaRPr lang="en-US" sz="8000" b="1" dirty="0">
              <a:ln w="0"/>
              <a:solidFill>
                <a:schemeClr val="accent2"/>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2163372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9858" y="0"/>
            <a:ext cx="10010663" cy="5325929"/>
          </a:xfr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anchor="ctr">
            <a:noAutofit/>
          </a:bodyPr>
          <a:lstStyle/>
          <a:p>
            <a:pPr algn="ctr"/>
            <a:r>
              <a:rPr lang="en-US" sz="9600" dirty="0" smtClean="0"/>
              <a:t>Thank You!!</a:t>
            </a:r>
            <a:endParaRPr lang="en-US" sz="9600" dirty="0"/>
          </a:p>
        </p:txBody>
      </p:sp>
    </p:spTree>
    <p:extLst>
      <p:ext uri="{BB962C8B-B14F-4D97-AF65-F5344CB8AC3E}">
        <p14:creationId xmlns:p14="http://schemas.microsoft.com/office/powerpoint/2010/main" val="20627552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0" y="103031"/>
            <a:ext cx="11809927" cy="893473"/>
          </a:xfrm>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US" sz="6000" b="1" dirty="0" smtClean="0">
                <a:effectLst>
                  <a:outerShdw blurRad="38100" dist="38100" dir="2700000" algn="tl">
                    <a:srgbClr val="000000">
                      <a:alpha val="43137"/>
                    </a:srgbClr>
                  </a:outerShdw>
                </a:effectLst>
              </a:rPr>
              <a:t>Features and functionality</a:t>
            </a:r>
            <a:endParaRPr lang="en-US" sz="6000" b="1" dirty="0">
              <a:effectLst>
                <a:outerShdw blurRad="38100" dist="38100" dir="2700000" algn="tl">
                  <a:srgbClr val="000000">
                    <a:alpha val="43137"/>
                  </a:srgbClr>
                </a:outerShdw>
              </a:effectLst>
            </a:endParaRPr>
          </a:p>
        </p:txBody>
      </p:sp>
      <p:sp>
        <p:nvSpPr>
          <p:cNvPr id="2" name="Content Placeholder 1"/>
          <p:cNvSpPr>
            <a:spLocks noGrp="1"/>
          </p:cNvSpPr>
          <p:nvPr>
            <p:ph idx="1"/>
          </p:nvPr>
        </p:nvSpPr>
        <p:spPr>
          <a:xfrm>
            <a:off x="130421" y="1151051"/>
            <a:ext cx="5943601" cy="5308600"/>
          </a:xfr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3">
            <a:schemeClr val="lt1"/>
          </a:lnRef>
          <a:fillRef idx="1">
            <a:schemeClr val="accent4"/>
          </a:fillRef>
          <a:effectRef idx="1">
            <a:schemeClr val="accent4"/>
          </a:effectRef>
          <a:fontRef idx="minor">
            <a:schemeClr val="lt1"/>
          </a:fontRef>
        </p:style>
        <p:txBody>
          <a:bodyPr/>
          <a:lstStyle/>
          <a:p>
            <a:pPr>
              <a:buFont typeface="Wingdings" panose="05000000000000000000" pitchFamily="2" charset="2"/>
              <a:buChar char="Ø"/>
            </a:pPr>
            <a:r>
              <a:rPr lang="en-US" b="1" dirty="0"/>
              <a:t>Our Travel website is dedicated to those who are interested in adventure. We have various adventure services on our website. The home page welcomes the user and introduces the website and highlights its key features. It contains a menu that links to other sections of the website.</a:t>
            </a:r>
          </a:p>
          <a:p>
            <a:endParaRPr lang="en-US" b="1" dirty="0"/>
          </a:p>
        </p:txBody>
      </p:sp>
      <p:sp>
        <p:nvSpPr>
          <p:cNvPr id="3" name="Text Placeholder 2"/>
          <p:cNvSpPr>
            <a:spLocks noGrp="1"/>
          </p:cNvSpPr>
          <p:nvPr>
            <p:ph type="body" sz="half" idx="2"/>
          </p:nvPr>
        </p:nvSpPr>
        <p:spPr>
          <a:xfrm>
            <a:off x="6323527" y="1262131"/>
            <a:ext cx="5769735" cy="5308600"/>
          </a:xfr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1"/>
          </a:lnRef>
          <a:fillRef idx="3">
            <a:schemeClr val="accent1"/>
          </a:fillRef>
          <a:effectRef idx="3">
            <a:schemeClr val="accent1"/>
          </a:effectRef>
          <a:fontRef idx="minor">
            <a:schemeClr val="lt1"/>
          </a:fontRef>
        </p:style>
        <p:txBody>
          <a:bodyPr>
            <a:normAutofit/>
          </a:bodyPr>
          <a:lstStyle/>
          <a:p>
            <a:pPr marL="285750" lvl="0" indent="-285750">
              <a:buFont typeface="Wingdings" panose="05000000000000000000" pitchFamily="2" charset="2"/>
              <a:buChar char="ü"/>
            </a:pPr>
            <a:r>
              <a:rPr lang="en-US" sz="2000" b="1" dirty="0"/>
              <a:t>We have different features in our website like the users can explore the adventurous places in Nepal and they can choose the various adventurous destination within Nepal.</a:t>
            </a:r>
          </a:p>
          <a:p>
            <a:pPr marL="285750" lvl="0" indent="-285750" fontAlgn="base">
              <a:buFont typeface="Wingdings" panose="05000000000000000000" pitchFamily="2" charset="2"/>
              <a:buChar char="ü"/>
            </a:pPr>
            <a:r>
              <a:rPr lang="en-US" sz="2000" b="1" dirty="0"/>
              <a:t>Users can easily reach out to the website owners and mention their queries if any. Also there is a contact number and location is available in the contact us page. The users have to submit their details in the contact us section.</a:t>
            </a:r>
          </a:p>
          <a:p>
            <a:pPr marL="285750" lvl="0" indent="-285750" fontAlgn="base">
              <a:buFont typeface="Wingdings" panose="05000000000000000000" pitchFamily="2" charset="2"/>
              <a:buChar char="ü"/>
            </a:pPr>
            <a:r>
              <a:rPr lang="en-US" sz="2000" b="1" dirty="0"/>
              <a:t>Reference sources are mentioned in the website so that the user can go through the books if they have any queries. Provide a list of reference books with title, authors and description.</a:t>
            </a:r>
          </a:p>
          <a:p>
            <a:pPr marL="285750" indent="-285750">
              <a:buFont typeface="Wingdings" panose="05000000000000000000" pitchFamily="2" charset="2"/>
              <a:buChar char="ü"/>
            </a:pPr>
            <a:endParaRPr lang="en-US" b="1" dirty="0"/>
          </a:p>
        </p:txBody>
      </p:sp>
    </p:spTree>
    <p:extLst>
      <p:ext uri="{BB962C8B-B14F-4D97-AF65-F5344CB8AC3E}">
        <p14:creationId xmlns:p14="http://schemas.microsoft.com/office/powerpoint/2010/main" val="20431565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193183"/>
            <a:ext cx="12080383" cy="1015663"/>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sz="6000" dirty="0" smtClean="0"/>
              <a:t>Technology Used</a:t>
            </a:r>
            <a:endParaRPr lang="en-US" sz="6000" dirty="0"/>
          </a:p>
        </p:txBody>
      </p:sp>
      <p:sp>
        <p:nvSpPr>
          <p:cNvPr id="6" name="TextBox 5"/>
          <p:cNvSpPr txBox="1"/>
          <p:nvPr/>
        </p:nvSpPr>
        <p:spPr>
          <a:xfrm>
            <a:off x="566671" y="1326523"/>
            <a:ext cx="10187188" cy="5139869"/>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r>
              <a:rPr lang="en-US" sz="2000" b="1" dirty="0" smtClean="0"/>
              <a:t>There </a:t>
            </a:r>
            <a:r>
              <a:rPr lang="en-US" sz="2000" b="1" dirty="0"/>
              <a:t>are altogether three technologies used in our Hungry Travel Nepal website. They are HTML, CSS and JavaScript</a:t>
            </a:r>
            <a:r>
              <a:rPr lang="en-US" sz="2000" b="1" dirty="0" smtClean="0"/>
              <a:t>.</a:t>
            </a:r>
          </a:p>
          <a:p>
            <a:endParaRPr lang="en-US" sz="2000" b="1" dirty="0"/>
          </a:p>
          <a:p>
            <a:pPr algn="ctr"/>
            <a:r>
              <a:rPr lang="en-US" sz="3600" b="1" dirty="0" smtClean="0"/>
              <a:t>HTML</a:t>
            </a:r>
          </a:p>
          <a:p>
            <a:r>
              <a:rPr lang="en-US" sz="2000" b="1" dirty="0" smtClean="0"/>
              <a:t>We </a:t>
            </a:r>
            <a:r>
              <a:rPr lang="en-US" sz="2000" b="1" dirty="0"/>
              <a:t>have created the websites skeleton via html and used various elements to create a structure of our website</a:t>
            </a:r>
            <a:r>
              <a:rPr lang="en-US" sz="2000" b="1" dirty="0" smtClean="0"/>
              <a:t>.</a:t>
            </a:r>
          </a:p>
          <a:p>
            <a:endParaRPr lang="en-US" sz="2000" b="1" dirty="0"/>
          </a:p>
          <a:p>
            <a:pPr algn="ctr"/>
            <a:r>
              <a:rPr lang="en-US" sz="3600" b="1" dirty="0" smtClean="0"/>
              <a:t>CSS</a:t>
            </a:r>
            <a:endParaRPr lang="en-US" sz="2000" b="1" dirty="0" smtClean="0"/>
          </a:p>
          <a:p>
            <a:r>
              <a:rPr lang="en-US" sz="2000" b="1" dirty="0" smtClean="0"/>
              <a:t> </a:t>
            </a:r>
            <a:r>
              <a:rPr lang="en-US" sz="2000" b="1" dirty="0"/>
              <a:t>CSS is used for decorating the page to make it look more beautiful. Each page has been decorated with different color combinations. We have also implemented animation in our website via CSS.</a:t>
            </a:r>
          </a:p>
          <a:p>
            <a:pPr algn="ctr"/>
            <a:r>
              <a:rPr lang="en-US" sz="3600" b="1" dirty="0" smtClean="0"/>
              <a:t>JavaScript</a:t>
            </a:r>
          </a:p>
          <a:p>
            <a:r>
              <a:rPr lang="en-US" sz="2000" b="1" dirty="0" smtClean="0"/>
              <a:t> </a:t>
            </a:r>
            <a:r>
              <a:rPr lang="en-US" sz="2000" b="1" dirty="0"/>
              <a:t>We used the Javascript on our website for validating the login form and signup form. Also it is used in our website in home while we are scrolling the </a:t>
            </a:r>
            <a:r>
              <a:rPr lang="en-US" sz="2000" b="1" dirty="0" smtClean="0"/>
              <a:t>webpage in </a:t>
            </a:r>
            <a:r>
              <a:rPr lang="en-US" sz="2000" b="1" dirty="0"/>
              <a:t>the service section reveals</a:t>
            </a:r>
            <a:r>
              <a:rPr lang="en-US" sz="2000" b="1" dirty="0" smtClean="0"/>
              <a:t>. </a:t>
            </a:r>
            <a:endParaRPr lang="en-US" sz="2000" b="1" dirty="0"/>
          </a:p>
        </p:txBody>
      </p:sp>
    </p:spTree>
    <p:extLst>
      <p:ext uri="{BB962C8B-B14F-4D97-AF65-F5344CB8AC3E}">
        <p14:creationId xmlns:p14="http://schemas.microsoft.com/office/powerpoint/2010/main" val="590764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25758"/>
            <a:ext cx="11861442" cy="1015663"/>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pPr algn="ctr"/>
            <a:r>
              <a:rPr lang="en-US" sz="6000" b="1" dirty="0" smtClean="0"/>
              <a:t>Problems Found Lesson Learned</a:t>
            </a:r>
            <a:endParaRPr lang="en-US" sz="6000" b="1" dirty="0"/>
          </a:p>
        </p:txBody>
      </p:sp>
      <p:sp>
        <p:nvSpPr>
          <p:cNvPr id="6" name="TextBox 5"/>
          <p:cNvSpPr txBox="1"/>
          <p:nvPr/>
        </p:nvSpPr>
        <p:spPr>
          <a:xfrm>
            <a:off x="244699" y="1170210"/>
            <a:ext cx="11616743" cy="5570756"/>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sz="2000" dirty="0"/>
              <a:t>While working on the project we faced a lot of problems along the way that we had to tackle. At the beginning we were unclear about the goals on what type of website to create. Some problems are mentioned below:</a:t>
            </a:r>
          </a:p>
          <a:p>
            <a:pPr algn="ctr"/>
            <a:r>
              <a:rPr lang="en-US" sz="2400" b="1" dirty="0" smtClean="0"/>
              <a:t>Communication issues</a:t>
            </a:r>
            <a:endParaRPr lang="en-US" sz="2400" b="1" dirty="0"/>
          </a:p>
          <a:p>
            <a:r>
              <a:rPr lang="en-US" sz="2000" dirty="0"/>
              <a:t>There was ineffective communication among team members which led to delay of the work further more. We found that unless we had open communication among team members the work would not move further</a:t>
            </a:r>
            <a:r>
              <a:rPr lang="en-US" sz="2000" dirty="0" smtClean="0"/>
              <a:t>.</a:t>
            </a:r>
          </a:p>
          <a:p>
            <a:pPr algn="ctr"/>
            <a:r>
              <a:rPr lang="en-US" sz="2400" b="1" dirty="0" smtClean="0"/>
              <a:t>Time management</a:t>
            </a:r>
          </a:p>
          <a:p>
            <a:r>
              <a:rPr lang="en-US" sz="2000" dirty="0" smtClean="0"/>
              <a:t>Poor </a:t>
            </a:r>
            <a:r>
              <a:rPr lang="en-US" sz="2000" dirty="0"/>
              <a:t>time management led us to rushed work and decreased project quality. Even though there was not tight deadline due to exams between the time periods we were not able to focus properly on the project which led us to rushed work but we managed to complete it within the time period.</a:t>
            </a:r>
          </a:p>
          <a:p>
            <a:pPr algn="ctr"/>
            <a:r>
              <a:rPr lang="en-US" sz="2400" b="1" dirty="0" smtClean="0"/>
              <a:t>Inadequate planning</a:t>
            </a:r>
            <a:endParaRPr lang="en-US" sz="2400" b="1" dirty="0"/>
          </a:p>
          <a:p>
            <a:r>
              <a:rPr lang="en-US" sz="2000" dirty="0"/>
              <a:t>Another issue we faced was inadequate planning. We underestimated the importance of detailed planning and this led to missed tasks and confusion. We learned that through planning and assigned responsibilities was absolutely crucial.  </a:t>
            </a:r>
            <a:endParaRPr lang="en-US" sz="2000" dirty="0" smtClean="0"/>
          </a:p>
          <a:p>
            <a:pPr algn="ctr"/>
            <a:r>
              <a:rPr lang="en-US" sz="2400" b="1" dirty="0" smtClean="0"/>
              <a:t>Lack </a:t>
            </a:r>
            <a:r>
              <a:rPr lang="en-US" sz="2400" b="1" dirty="0"/>
              <a:t>of </a:t>
            </a:r>
            <a:r>
              <a:rPr lang="en-US" sz="2400" b="1" dirty="0" smtClean="0"/>
              <a:t>documentation</a:t>
            </a:r>
            <a:endParaRPr lang="en-US" sz="2400" b="1" dirty="0"/>
          </a:p>
          <a:p>
            <a:r>
              <a:rPr lang="en-US" sz="2000" dirty="0"/>
              <a:t>Poor documentation was another problem we faced as we didn’t first share and keep records of the progress and the changes in project and programs which led to wasted time. We quickly learned the importance of maintaining the documents and share it with team members</a:t>
            </a:r>
          </a:p>
        </p:txBody>
      </p:sp>
    </p:spTree>
    <p:extLst>
      <p:ext uri="{BB962C8B-B14F-4D97-AF65-F5344CB8AC3E}">
        <p14:creationId xmlns:p14="http://schemas.microsoft.com/office/powerpoint/2010/main" val="1575385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p:cNvSpPr txBox="1">
            <a:spLocks/>
          </p:cNvSpPr>
          <p:nvPr/>
        </p:nvSpPr>
        <p:spPr>
          <a:xfrm>
            <a:off x="746319" y="0"/>
            <a:ext cx="11126788" cy="978795"/>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000" b="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6600" b="1" dirty="0" smtClean="0"/>
              <a:t>Home Page</a:t>
            </a:r>
            <a:endParaRPr lang="en-US" sz="6600" b="1" dirty="0"/>
          </a:p>
        </p:txBody>
      </p:sp>
      <p:pic>
        <p:nvPicPr>
          <p:cNvPr id="6" name="Content Placeholder 8"/>
          <p:cNvPicPr>
            <a:picLocks noChangeAspect="1"/>
          </p:cNvPicPr>
          <p:nvPr/>
        </p:nvPicPr>
        <p:blipFill>
          <a:blip r:embed="rId2"/>
          <a:stretch>
            <a:fillRect/>
          </a:stretch>
        </p:blipFill>
        <p:spPr>
          <a:xfrm>
            <a:off x="173068" y="1223885"/>
            <a:ext cx="5602310" cy="3168203"/>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7" name="Picture 6"/>
          <p:cNvPicPr>
            <a:picLocks noChangeAspect="1"/>
          </p:cNvPicPr>
          <p:nvPr/>
        </p:nvPicPr>
        <p:blipFill>
          <a:blip r:embed="rId3"/>
          <a:stretch>
            <a:fillRect/>
          </a:stretch>
        </p:blipFill>
        <p:spPr>
          <a:xfrm>
            <a:off x="173067" y="4495119"/>
            <a:ext cx="3226955" cy="1970075"/>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8" name="Picture 7"/>
          <p:cNvPicPr>
            <a:picLocks noChangeAspect="1"/>
          </p:cNvPicPr>
          <p:nvPr/>
        </p:nvPicPr>
        <p:blipFill>
          <a:blip r:embed="rId4"/>
          <a:stretch>
            <a:fillRect/>
          </a:stretch>
        </p:blipFill>
        <p:spPr>
          <a:xfrm>
            <a:off x="3507991" y="4508389"/>
            <a:ext cx="3274238" cy="1956805"/>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9" name="Picture 8"/>
          <p:cNvPicPr>
            <a:picLocks noChangeAspect="1"/>
          </p:cNvPicPr>
          <p:nvPr/>
        </p:nvPicPr>
        <p:blipFill>
          <a:blip r:embed="rId5"/>
          <a:stretch>
            <a:fillRect/>
          </a:stretch>
        </p:blipFill>
        <p:spPr>
          <a:xfrm>
            <a:off x="5775378" y="1139681"/>
            <a:ext cx="6416621" cy="2771651"/>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
        <p:nvSpPr>
          <p:cNvPr id="10" name="TextBox 9"/>
          <p:cNvSpPr txBox="1"/>
          <p:nvPr/>
        </p:nvSpPr>
        <p:spPr>
          <a:xfrm>
            <a:off x="6890198" y="4102972"/>
            <a:ext cx="5100033" cy="2031325"/>
          </a:xfrm>
          <a:prstGeom prst="rect">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rtlCol="0">
            <a:spAutoFit/>
          </a:bodyPr>
          <a:lstStyle/>
          <a:p>
            <a:pPr marL="285750" indent="-285750">
              <a:buFont typeface="Wingdings" panose="05000000000000000000" pitchFamily="2" charset="2"/>
              <a:buChar char="Ø"/>
            </a:pPr>
            <a:r>
              <a:rPr lang="en-US" b="1" dirty="0" smtClean="0"/>
              <a:t>At the beginning we have the logo and the navigation links that takes users to different pages in our website.</a:t>
            </a:r>
          </a:p>
          <a:p>
            <a:pPr marL="285750" indent="-285750">
              <a:buFont typeface="Wingdings" panose="05000000000000000000" pitchFamily="2" charset="2"/>
              <a:buChar char="Ø"/>
            </a:pPr>
            <a:r>
              <a:rPr lang="en-US" b="1" dirty="0" smtClean="0"/>
              <a:t>The home page contains the image slider and service section also.</a:t>
            </a:r>
          </a:p>
          <a:p>
            <a:pPr marL="285750" indent="-285750">
              <a:buFont typeface="Wingdings" panose="05000000000000000000" pitchFamily="2" charset="2"/>
              <a:buChar char="Ø"/>
            </a:pPr>
            <a:r>
              <a:rPr lang="en-US" b="1" dirty="0" smtClean="0"/>
              <a:t>In the end of home page we have different basis of staying at the resort.</a:t>
            </a:r>
          </a:p>
        </p:txBody>
      </p:sp>
    </p:spTree>
    <p:extLst>
      <p:ext uri="{BB962C8B-B14F-4D97-AF65-F5344CB8AC3E}">
        <p14:creationId xmlns:p14="http://schemas.microsoft.com/office/powerpoint/2010/main" val="19172923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09662" y="71663"/>
            <a:ext cx="8937380" cy="904341"/>
          </a:xfrm>
        </p:spPr>
        <p:txBody>
          <a:bodyPr>
            <a:noAutofit/>
          </a:bodyPr>
          <a:lstStyle/>
          <a:p>
            <a:pPr algn="ctr"/>
            <a:r>
              <a:rPr lang="en-US" sz="6000" b="1" dirty="0" smtClean="0"/>
              <a:t>Services Page</a:t>
            </a:r>
            <a:endParaRPr lang="en-US" sz="6000" b="1" dirty="0"/>
          </a:p>
        </p:txBody>
      </p:sp>
      <p:pic>
        <p:nvPicPr>
          <p:cNvPr id="5" name="Picture 4"/>
          <p:cNvPicPr>
            <a:picLocks noChangeAspect="1"/>
          </p:cNvPicPr>
          <p:nvPr/>
        </p:nvPicPr>
        <p:blipFill>
          <a:blip r:embed="rId2"/>
          <a:stretch>
            <a:fillRect/>
          </a:stretch>
        </p:blipFill>
        <p:spPr>
          <a:xfrm>
            <a:off x="162992" y="908564"/>
            <a:ext cx="7448422" cy="2295582"/>
          </a:xfrm>
          <a:prstGeom prst="rect">
            <a:avLst/>
          </a:prstGeom>
        </p:spPr>
      </p:pic>
      <p:pic>
        <p:nvPicPr>
          <p:cNvPr id="7" name="Picture 6"/>
          <p:cNvPicPr>
            <a:picLocks noChangeAspect="1"/>
          </p:cNvPicPr>
          <p:nvPr/>
        </p:nvPicPr>
        <p:blipFill>
          <a:blip r:embed="rId3"/>
          <a:stretch>
            <a:fillRect/>
          </a:stretch>
        </p:blipFill>
        <p:spPr>
          <a:xfrm>
            <a:off x="4618487" y="3271586"/>
            <a:ext cx="4672213" cy="2087676"/>
          </a:xfrm>
          <a:prstGeom prst="rect">
            <a:avLst/>
          </a:prstGeom>
        </p:spPr>
      </p:pic>
      <p:pic>
        <p:nvPicPr>
          <p:cNvPr id="8" name="Picture 7"/>
          <p:cNvPicPr>
            <a:picLocks noChangeAspect="1"/>
          </p:cNvPicPr>
          <p:nvPr/>
        </p:nvPicPr>
        <p:blipFill>
          <a:blip r:embed="rId4"/>
          <a:stretch>
            <a:fillRect/>
          </a:stretch>
        </p:blipFill>
        <p:spPr>
          <a:xfrm>
            <a:off x="162954" y="3204146"/>
            <a:ext cx="4455533" cy="2824742"/>
          </a:xfrm>
          <a:prstGeom prst="rect">
            <a:avLst/>
          </a:prstGeom>
        </p:spPr>
      </p:pic>
      <p:pic>
        <p:nvPicPr>
          <p:cNvPr id="9" name="Picture 8"/>
          <p:cNvPicPr>
            <a:picLocks noChangeAspect="1"/>
          </p:cNvPicPr>
          <p:nvPr/>
        </p:nvPicPr>
        <p:blipFill>
          <a:blip r:embed="rId5"/>
          <a:stretch>
            <a:fillRect/>
          </a:stretch>
        </p:blipFill>
        <p:spPr>
          <a:xfrm>
            <a:off x="4155444" y="5004331"/>
            <a:ext cx="4645816" cy="2049113"/>
          </a:xfrm>
          <a:prstGeom prst="rect">
            <a:avLst/>
          </a:prstGeom>
        </p:spPr>
      </p:pic>
      <p:pic>
        <p:nvPicPr>
          <p:cNvPr id="10" name="Picture 9"/>
          <p:cNvPicPr>
            <a:picLocks noChangeAspect="1"/>
          </p:cNvPicPr>
          <p:nvPr/>
        </p:nvPicPr>
        <p:blipFill>
          <a:blip r:embed="rId6"/>
          <a:stretch>
            <a:fillRect/>
          </a:stretch>
        </p:blipFill>
        <p:spPr>
          <a:xfrm>
            <a:off x="466033" y="5165589"/>
            <a:ext cx="4284823" cy="1999546"/>
          </a:xfrm>
          <a:prstGeom prst="rect">
            <a:avLst/>
          </a:prstGeom>
        </p:spPr>
      </p:pic>
      <p:sp>
        <p:nvSpPr>
          <p:cNvPr id="11" name="TextBox 10"/>
          <p:cNvSpPr txBox="1"/>
          <p:nvPr/>
        </p:nvSpPr>
        <p:spPr>
          <a:xfrm>
            <a:off x="7877577" y="1001825"/>
            <a:ext cx="4314423" cy="2308324"/>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marL="285750" indent="-285750">
              <a:buFont typeface="Wingdings" panose="05000000000000000000" pitchFamily="2" charset="2"/>
              <a:buChar char="q"/>
            </a:pPr>
            <a:r>
              <a:rPr lang="en-US" b="1" dirty="0" smtClean="0"/>
              <a:t>The services page includes  Bungee, Rafting, Zipline and Paragliding . We provide adventure in those  fields with high security.</a:t>
            </a:r>
          </a:p>
          <a:p>
            <a:pPr marL="285750" indent="-285750">
              <a:buFont typeface="Wingdings" panose="05000000000000000000" pitchFamily="2" charset="2"/>
              <a:buChar char="q"/>
            </a:pPr>
            <a:r>
              <a:rPr lang="en-US" b="1" dirty="0" smtClean="0"/>
              <a:t>We have skillful and trained crew which ensures the proper security in our services</a:t>
            </a:r>
            <a:endParaRPr lang="en-US" b="1" dirty="0"/>
          </a:p>
        </p:txBody>
      </p:sp>
      <p:sp>
        <p:nvSpPr>
          <p:cNvPr id="13" name="TextBox 12"/>
          <p:cNvSpPr txBox="1"/>
          <p:nvPr/>
        </p:nvSpPr>
        <p:spPr>
          <a:xfrm>
            <a:off x="9290700" y="3749326"/>
            <a:ext cx="2901300" cy="1754326"/>
          </a:xfrm>
          <a:prstGeom prst="rect">
            <a:avLst/>
          </a:prstGeom>
          <a:solidFill>
            <a:srgbClr val="FFFF00"/>
          </a:solidFill>
        </p:spPr>
        <p:txBody>
          <a:bodyPr wrap="square" rtlCol="0">
            <a:spAutoFit/>
          </a:bodyPr>
          <a:lstStyle/>
          <a:p>
            <a:pPr marL="285750" indent="-285750">
              <a:buFont typeface="Wingdings" panose="05000000000000000000" pitchFamily="2" charset="2"/>
              <a:buChar char="q"/>
            </a:pPr>
            <a:r>
              <a:rPr lang="en-US" b="1" dirty="0" smtClean="0"/>
              <a:t>The services page provides details about adventure and what type of adventure the customer wants.</a:t>
            </a:r>
            <a:endParaRPr lang="en-US" b="1" dirty="0"/>
          </a:p>
        </p:txBody>
      </p:sp>
    </p:spTree>
    <p:extLst>
      <p:ext uri="{BB962C8B-B14F-4D97-AF65-F5344CB8AC3E}">
        <p14:creationId xmlns:p14="http://schemas.microsoft.com/office/powerpoint/2010/main" val="25816201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59186" y="239645"/>
            <a:ext cx="6585824" cy="875811"/>
          </a:xfrm>
        </p:spPr>
        <p:txBody>
          <a:bodyPr>
            <a:noAutofit/>
            <a:scene3d>
              <a:camera prst="orthographicFront"/>
              <a:lightRig rig="harsh" dir="t"/>
            </a:scene3d>
            <a:sp3d extrusionH="57150" prstMaterial="matte">
              <a:bevelT w="63500" h="12700" prst="angle"/>
              <a:contourClr>
                <a:schemeClr val="bg1">
                  <a:lumMod val="65000"/>
                </a:schemeClr>
              </a:contourClr>
            </a:sp3d>
          </a:bodyPr>
          <a:lstStyle/>
          <a:p>
            <a:r>
              <a:rPr lang="en-US" sz="6000" b="1" dirty="0" smtClean="0">
                <a:ln/>
                <a:solidFill>
                  <a:schemeClr val="accent3"/>
                </a:solidFill>
              </a:rPr>
              <a:t>Crew Members</a:t>
            </a:r>
            <a:endParaRPr lang="en-US" sz="6000" b="1" dirty="0">
              <a:ln/>
              <a:solidFill>
                <a:schemeClr val="accent3"/>
              </a:solidFill>
            </a:endParaRPr>
          </a:p>
        </p:txBody>
      </p:sp>
      <p:pic>
        <p:nvPicPr>
          <p:cNvPr id="6" name="Picture 5"/>
          <p:cNvPicPr>
            <a:picLocks noChangeAspect="1"/>
          </p:cNvPicPr>
          <p:nvPr/>
        </p:nvPicPr>
        <p:blipFill>
          <a:blip r:embed="rId2"/>
          <a:stretch>
            <a:fillRect/>
          </a:stretch>
        </p:blipFill>
        <p:spPr>
          <a:xfrm>
            <a:off x="324674" y="1146933"/>
            <a:ext cx="3069024" cy="4291202"/>
          </a:xfrm>
          <a:prstGeom prst="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pic>
      <p:pic>
        <p:nvPicPr>
          <p:cNvPr id="8" name="Picture 7"/>
          <p:cNvPicPr>
            <a:picLocks noChangeAspect="1"/>
          </p:cNvPicPr>
          <p:nvPr/>
        </p:nvPicPr>
        <p:blipFill>
          <a:blip r:embed="rId3"/>
          <a:stretch>
            <a:fillRect/>
          </a:stretch>
        </p:blipFill>
        <p:spPr>
          <a:xfrm>
            <a:off x="2254620" y="3138720"/>
            <a:ext cx="3800475" cy="3359776"/>
          </a:xfrm>
          <a:prstGeom prst="rect">
            <a:avLst/>
          </a:prstGeom>
          <a:scene3d>
            <a:camera prst="perspectiveAbove"/>
            <a:lightRig rig="threePt" dir="t"/>
          </a:scene3d>
        </p:spPr>
      </p:pic>
      <p:pic>
        <p:nvPicPr>
          <p:cNvPr id="9" name="Picture 8"/>
          <p:cNvPicPr>
            <a:picLocks noChangeAspect="1"/>
          </p:cNvPicPr>
          <p:nvPr/>
        </p:nvPicPr>
        <p:blipFill>
          <a:blip r:embed="rId4"/>
          <a:stretch>
            <a:fillRect/>
          </a:stretch>
        </p:blipFill>
        <p:spPr>
          <a:xfrm>
            <a:off x="2884563" y="1115456"/>
            <a:ext cx="4038128" cy="2177078"/>
          </a:xfrm>
          <a:prstGeom prst="rect">
            <a:avLst/>
          </a:prstGeom>
          <a:scene3d>
            <a:camera prst="obliqueBottomRight"/>
            <a:lightRig rig="threePt" dir="t"/>
          </a:scene3d>
        </p:spPr>
      </p:pic>
      <p:pic>
        <p:nvPicPr>
          <p:cNvPr id="10" name="Picture 9"/>
          <p:cNvPicPr>
            <a:picLocks noChangeAspect="1"/>
          </p:cNvPicPr>
          <p:nvPr/>
        </p:nvPicPr>
        <p:blipFill>
          <a:blip r:embed="rId5"/>
          <a:stretch>
            <a:fillRect/>
          </a:stretch>
        </p:blipFill>
        <p:spPr>
          <a:xfrm>
            <a:off x="6214698" y="839907"/>
            <a:ext cx="4961430" cy="3127721"/>
          </a:xfrm>
          <a:prstGeom prst="rect">
            <a:avLst/>
          </a:prstGeom>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sp>
        <p:nvSpPr>
          <p:cNvPr id="11" name="TextBox 10"/>
          <p:cNvSpPr txBox="1"/>
          <p:nvPr/>
        </p:nvSpPr>
        <p:spPr>
          <a:xfrm>
            <a:off x="6214698" y="4495719"/>
            <a:ext cx="5788412" cy="923330"/>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pPr marL="285750" indent="-285750">
              <a:buFont typeface="Wingdings" panose="05000000000000000000" pitchFamily="2" charset="2"/>
              <a:buChar char="v"/>
            </a:pPr>
            <a:r>
              <a:rPr lang="en-US" b="1" dirty="0" smtClean="0"/>
              <a:t>The crew members are the real heroes who take such adventurous risk to make customer happy and feel them secure and comfortable.</a:t>
            </a:r>
          </a:p>
        </p:txBody>
      </p:sp>
    </p:spTree>
    <p:extLst>
      <p:ext uri="{BB962C8B-B14F-4D97-AF65-F5344CB8AC3E}">
        <p14:creationId xmlns:p14="http://schemas.microsoft.com/office/powerpoint/2010/main" val="15398978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456090" y="0"/>
            <a:ext cx="4018209" cy="985749"/>
          </a:xfrm>
        </p:spPr>
        <p:txBody>
          <a:bodyPr>
            <a:noAutofit/>
          </a:bodyPr>
          <a:lstStyle/>
          <a:p>
            <a:pPr algn="ctr"/>
            <a:r>
              <a:rPr lang="en-US" sz="6000" b="1" dirty="0" smtClean="0">
                <a:effectLst>
                  <a:outerShdw blurRad="38100" dist="38100" dir="2700000" algn="tl">
                    <a:srgbClr val="000000">
                      <a:alpha val="43137"/>
                    </a:srgbClr>
                  </a:outerShdw>
                </a:effectLst>
              </a:rPr>
              <a:t>Blog Page</a:t>
            </a:r>
            <a:endParaRPr lang="en-US" sz="6000" b="1" dirty="0">
              <a:effectLst>
                <a:outerShdw blurRad="38100" dist="38100" dir="2700000" algn="tl">
                  <a:srgbClr val="000000">
                    <a:alpha val="43137"/>
                  </a:srgbClr>
                </a:outerShdw>
              </a:effectLst>
            </a:endParaRPr>
          </a:p>
        </p:txBody>
      </p:sp>
      <p:pic>
        <p:nvPicPr>
          <p:cNvPr id="6" name="Picture 5"/>
          <p:cNvPicPr>
            <a:picLocks noChangeAspect="1"/>
          </p:cNvPicPr>
          <p:nvPr/>
        </p:nvPicPr>
        <p:blipFill>
          <a:blip r:embed="rId2"/>
          <a:stretch>
            <a:fillRect/>
          </a:stretch>
        </p:blipFill>
        <p:spPr>
          <a:xfrm>
            <a:off x="160516" y="869324"/>
            <a:ext cx="4581525" cy="4114800"/>
          </a:xfrm>
          <a:prstGeom prst="rect">
            <a:avLst/>
          </a:prstGeom>
          <a:ln>
            <a:noFill/>
          </a:ln>
          <a:effectLst>
            <a:glow rad="228600">
              <a:schemeClr val="accent2">
                <a:satMod val="175000"/>
                <a:alpha val="40000"/>
              </a:schemeClr>
            </a:glow>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7" name="Picture 6"/>
          <p:cNvPicPr>
            <a:picLocks noChangeAspect="1"/>
          </p:cNvPicPr>
          <p:nvPr/>
        </p:nvPicPr>
        <p:blipFill>
          <a:blip r:embed="rId3"/>
          <a:stretch>
            <a:fillRect/>
          </a:stretch>
        </p:blipFill>
        <p:spPr>
          <a:xfrm>
            <a:off x="4742041" y="1855073"/>
            <a:ext cx="4638675" cy="1819275"/>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
        <p:nvSpPr>
          <p:cNvPr id="8" name="TextBox 7"/>
          <p:cNvSpPr txBox="1"/>
          <p:nvPr/>
        </p:nvSpPr>
        <p:spPr>
          <a:xfrm>
            <a:off x="5009882" y="3400023"/>
            <a:ext cx="6787166" cy="2031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marL="285750" indent="-285750">
              <a:buFont typeface="Wingdings" panose="05000000000000000000" pitchFamily="2" charset="2"/>
              <a:buChar char="Ø"/>
            </a:pPr>
            <a:r>
              <a:rPr lang="en-US" b="1" dirty="0" smtClean="0"/>
              <a:t>The blog page is simply filled with some headlines about the famous places.</a:t>
            </a:r>
          </a:p>
          <a:p>
            <a:pPr marL="285750" indent="-285750">
              <a:buFont typeface="Wingdings" panose="05000000000000000000" pitchFamily="2" charset="2"/>
              <a:buChar char="Ø"/>
            </a:pPr>
            <a:r>
              <a:rPr lang="en-US" b="1" dirty="0" smtClean="0"/>
              <a:t>It provides  the customer or user to get latest headlines or the news about our page and services.</a:t>
            </a:r>
          </a:p>
          <a:p>
            <a:pPr marL="285750" indent="-285750">
              <a:buFont typeface="Wingdings" panose="05000000000000000000" pitchFamily="2" charset="2"/>
              <a:buChar char="Ø"/>
            </a:pPr>
            <a:r>
              <a:rPr lang="en-US" b="1" dirty="0" smtClean="0"/>
              <a:t>Also the user will be able to get the knowledge about the places before travelling.  Which will help them to explore more about the selected place.</a:t>
            </a:r>
            <a:endParaRPr lang="en-US" b="1" dirty="0"/>
          </a:p>
        </p:txBody>
      </p:sp>
    </p:spTree>
    <p:extLst>
      <p:ext uri="{BB962C8B-B14F-4D97-AF65-F5344CB8AC3E}">
        <p14:creationId xmlns:p14="http://schemas.microsoft.com/office/powerpoint/2010/main" val="33360880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1848" y="247967"/>
            <a:ext cx="4121239" cy="820979"/>
          </a:xfrm>
        </p:spPr>
        <p:txBody>
          <a:bodyPr>
            <a:normAutofit fontScale="90000"/>
          </a:bodyPr>
          <a:lstStyle/>
          <a:p>
            <a:pPr algn="ctr"/>
            <a:r>
              <a:rPr lang="en-US" sz="6000" b="1" dirty="0" smtClean="0"/>
              <a:t>Gallery Page</a:t>
            </a:r>
            <a:endParaRPr lang="en-US" sz="6000" b="1" dirty="0"/>
          </a:p>
        </p:txBody>
      </p:sp>
      <p:pic>
        <p:nvPicPr>
          <p:cNvPr id="3" name="Picture 2"/>
          <p:cNvPicPr>
            <a:picLocks noChangeAspect="1"/>
          </p:cNvPicPr>
          <p:nvPr/>
        </p:nvPicPr>
        <p:blipFill>
          <a:blip r:embed="rId2"/>
          <a:stretch>
            <a:fillRect/>
          </a:stretch>
        </p:blipFill>
        <p:spPr>
          <a:xfrm>
            <a:off x="0" y="953037"/>
            <a:ext cx="6565821" cy="2999151"/>
          </a:xfrm>
          <a:prstGeom prst="rect">
            <a:avLst/>
          </a:prstGeom>
          <a:ln>
            <a:noFill/>
          </a:ln>
          <a:effectLst>
            <a:outerShdw blurRad="76200" dir="18900000" sy="23000" kx="-1200000" algn="bl" rotWithShape="0">
              <a:prstClr val="black">
                <a:alpha val="20000"/>
              </a:prstClr>
            </a:outerShdw>
            <a:softEdge rad="112500"/>
          </a:effectLst>
          <a:scene3d>
            <a:camera prst="orthographicFront">
              <a:rot lat="0" lon="0" rev="0"/>
            </a:camera>
            <a:lightRig rig="contrasting" dir="t">
              <a:rot lat="0" lon="0" rev="1500000"/>
            </a:lightRig>
          </a:scene3d>
          <a:sp3d prstMaterial="metal">
            <a:bevelT w="88900" h="88900"/>
          </a:sp3d>
        </p:spPr>
      </p:pic>
      <p:pic>
        <p:nvPicPr>
          <p:cNvPr id="4" name="Picture 3"/>
          <p:cNvPicPr>
            <a:picLocks noChangeAspect="1"/>
          </p:cNvPicPr>
          <p:nvPr/>
        </p:nvPicPr>
        <p:blipFill>
          <a:blip r:embed="rId3"/>
          <a:stretch>
            <a:fillRect/>
          </a:stretch>
        </p:blipFill>
        <p:spPr>
          <a:xfrm>
            <a:off x="243496" y="3647891"/>
            <a:ext cx="6078828" cy="3210109"/>
          </a:xfrm>
          <a:prstGeom prst="rect">
            <a:avLst/>
          </a:prstGeom>
          <a:ln w="34925">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
        <p:nvSpPr>
          <p:cNvPr id="5" name="TextBox 4"/>
          <p:cNvSpPr txBox="1"/>
          <p:nvPr/>
        </p:nvSpPr>
        <p:spPr>
          <a:xfrm>
            <a:off x="6809316" y="2099257"/>
            <a:ext cx="5382683" cy="25853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marL="285750" indent="-285750">
              <a:buFont typeface="Wingdings" panose="05000000000000000000" pitchFamily="2" charset="2"/>
              <a:buChar char="Ø"/>
            </a:pPr>
            <a:r>
              <a:rPr lang="en-US" b="1" dirty="0" smtClean="0"/>
              <a:t>The gallery page consists of different adventures collection.</a:t>
            </a:r>
          </a:p>
          <a:p>
            <a:pPr marL="285750" indent="-285750">
              <a:buFont typeface="Wingdings" panose="05000000000000000000" pitchFamily="2" charset="2"/>
              <a:buChar char="Ø"/>
            </a:pPr>
            <a:r>
              <a:rPr lang="en-US" b="1" dirty="0" smtClean="0"/>
              <a:t>In the gallery page user can see our past and recently featured picture which may motive them to try the adventure once.</a:t>
            </a:r>
          </a:p>
          <a:p>
            <a:pPr marL="285750" indent="-285750">
              <a:buFont typeface="Wingdings" panose="05000000000000000000" pitchFamily="2" charset="2"/>
              <a:buChar char="Ø"/>
            </a:pPr>
            <a:r>
              <a:rPr lang="en-US" b="1" dirty="0" smtClean="0"/>
              <a:t>Gallery page helps the user to explore new places and make them fee to visit once or do the adventure.</a:t>
            </a:r>
          </a:p>
          <a:p>
            <a:endParaRPr lang="en-US" b="1" dirty="0"/>
          </a:p>
        </p:txBody>
      </p:sp>
    </p:spTree>
    <p:extLst>
      <p:ext uri="{BB962C8B-B14F-4D97-AF65-F5344CB8AC3E}">
        <p14:creationId xmlns:p14="http://schemas.microsoft.com/office/powerpoint/2010/main" val="3028676933"/>
      </p:ext>
    </p:extLst>
  </p:cSld>
  <p:clrMapOvr>
    <a:masterClrMapping/>
  </p:clrMapOvr>
  <p:timing>
    <p:tnLst>
      <p:par>
        <p:cTn id="1" dur="indefinite" restart="never" nodeType="tmRoot"/>
      </p:par>
    </p:tnLst>
  </p:timing>
</p:sld>
</file>

<file path=ppt/theme/_rels/theme5.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1_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3.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6.xml><?xml version="1.0" encoding="utf-8"?>
<a:theme xmlns:a="http://schemas.openxmlformats.org/drawingml/2006/main" name="2_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259</TotalTime>
  <Words>686</Words>
  <Application>Microsoft Office PowerPoint</Application>
  <PresentationFormat>Widescreen</PresentationFormat>
  <Paragraphs>67</Paragraphs>
  <Slides>14</Slides>
  <Notes>1</Notes>
  <HiddenSlides>0</HiddenSlides>
  <MMClips>0</MMClips>
  <ScaleCrop>false</ScaleCrop>
  <HeadingPairs>
    <vt:vector size="6" baseType="variant">
      <vt:variant>
        <vt:lpstr>Fonts Used</vt:lpstr>
      </vt:variant>
      <vt:variant>
        <vt:i4>6</vt:i4>
      </vt:variant>
      <vt:variant>
        <vt:lpstr>Theme</vt:lpstr>
      </vt:variant>
      <vt:variant>
        <vt:i4>6</vt:i4>
      </vt:variant>
      <vt:variant>
        <vt:lpstr>Slide Titles</vt:lpstr>
      </vt:variant>
      <vt:variant>
        <vt:i4>14</vt:i4>
      </vt:variant>
    </vt:vector>
  </HeadingPairs>
  <TitlesOfParts>
    <vt:vector size="26" baseType="lpstr">
      <vt:lpstr>Arial</vt:lpstr>
      <vt:lpstr>Calibri</vt:lpstr>
      <vt:lpstr>Calibri Light</vt:lpstr>
      <vt:lpstr>Century Gothic</vt:lpstr>
      <vt:lpstr>Wingdings</vt:lpstr>
      <vt:lpstr>Wingdings 3</vt:lpstr>
      <vt:lpstr>Wisp</vt:lpstr>
      <vt:lpstr>1_Wisp</vt:lpstr>
      <vt:lpstr>Retrospect</vt:lpstr>
      <vt:lpstr>Office Theme</vt:lpstr>
      <vt:lpstr>Ion</vt:lpstr>
      <vt:lpstr>2_Wisp</vt:lpstr>
      <vt:lpstr>Introduction</vt:lpstr>
      <vt:lpstr>Features and functionality</vt:lpstr>
      <vt:lpstr>PowerPoint Presentation</vt:lpstr>
      <vt:lpstr>PowerPoint Presentation</vt:lpstr>
      <vt:lpstr>PowerPoint Presentation</vt:lpstr>
      <vt:lpstr>Services Page</vt:lpstr>
      <vt:lpstr>Crew Members</vt:lpstr>
      <vt:lpstr>Blog Page</vt:lpstr>
      <vt:lpstr>Gallery Page</vt:lpstr>
      <vt:lpstr>Login and Signup Page</vt:lpstr>
      <vt:lpstr>PowerPoint Presentation</vt:lpstr>
      <vt:lpstr>Footer</vt:lpstr>
      <vt:lpstr>PowerPoint Presentation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Members</dc:title>
  <dc:creator>Bibek</dc:creator>
  <cp:lastModifiedBy>Bibek</cp:lastModifiedBy>
  <cp:revision>117</cp:revision>
  <dcterms:created xsi:type="dcterms:W3CDTF">2024-07-21T03:45:05Z</dcterms:created>
  <dcterms:modified xsi:type="dcterms:W3CDTF">2024-07-23T01:34:35Z</dcterms:modified>
</cp:coreProperties>
</file>

<file path=docProps/thumbnail.jpeg>
</file>